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782524163981784E-2"/>
          <c:y val="0.13126097905385714"/>
          <c:w val="0.61366542606377072"/>
          <c:h val="0.766747334032128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Aantal reparaties</c:v>
                </c:pt>
              </c:strCache>
            </c:strRef>
          </c:tx>
          <c:invertIfNegative val="0"/>
          <c:cat>
            <c:strRef>
              <c:f>Blad1!$A$2:$A$7</c:f>
              <c:strCache>
                <c:ptCount val="6"/>
                <c:pt idx="0">
                  <c:v>1e jaar</c:v>
                </c:pt>
                <c:pt idx="1">
                  <c:v>2e jaar</c:v>
                </c:pt>
                <c:pt idx="2">
                  <c:v>3e jaar</c:v>
                </c:pt>
                <c:pt idx="3">
                  <c:v>4e jaar</c:v>
                </c:pt>
                <c:pt idx="4">
                  <c:v>5e jaar</c:v>
                </c:pt>
                <c:pt idx="5">
                  <c:v>6e jaar</c:v>
                </c:pt>
              </c:strCache>
            </c:strRef>
          </c:cat>
          <c:val>
            <c:numRef>
              <c:f>Blad1!$B$2:$B$7</c:f>
              <c:numCache>
                <c:formatCode>General</c:formatCode>
                <c:ptCount val="6"/>
                <c:pt idx="0">
                  <c:v>277</c:v>
                </c:pt>
                <c:pt idx="1">
                  <c:v>220</c:v>
                </c:pt>
                <c:pt idx="2">
                  <c:v>237</c:v>
                </c:pt>
                <c:pt idx="3">
                  <c:v>425</c:v>
                </c:pt>
                <c:pt idx="4">
                  <c:v>329</c:v>
                </c:pt>
                <c:pt idx="5">
                  <c:v>478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298880"/>
        <c:axId val="204416128"/>
      </c:barChart>
      <c:catAx>
        <c:axId val="204298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4416128"/>
        <c:crosses val="autoZero"/>
        <c:auto val="1"/>
        <c:lblAlgn val="ctr"/>
        <c:lblOffset val="100"/>
        <c:noMultiLvlLbl val="0"/>
      </c:catAx>
      <c:valAx>
        <c:axId val="204416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42988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Man</c:v>
                </c:pt>
              </c:strCache>
            </c:strRef>
          </c:tx>
          <c:invertIfNegative val="0"/>
          <c:cat>
            <c:strRef>
              <c:f>Blad1!$A$2:$A$7</c:f>
              <c:strCache>
                <c:ptCount val="6"/>
                <c:pt idx="0">
                  <c:v>1e jaar</c:v>
                </c:pt>
                <c:pt idx="1">
                  <c:v>2e jaar</c:v>
                </c:pt>
                <c:pt idx="2">
                  <c:v>3e jaar</c:v>
                </c:pt>
                <c:pt idx="3">
                  <c:v>4e jaar</c:v>
                </c:pt>
                <c:pt idx="4">
                  <c:v>5e jaar</c:v>
                </c:pt>
                <c:pt idx="5">
                  <c:v>6e jaar</c:v>
                </c:pt>
              </c:strCache>
            </c:strRef>
          </c:cat>
          <c:val>
            <c:numRef>
              <c:f>Blad1!$B$2:$B$7</c:f>
              <c:numCache>
                <c:formatCode>0%</c:formatCode>
                <c:ptCount val="6"/>
                <c:pt idx="0">
                  <c:v>0.23465703971119134</c:v>
                </c:pt>
                <c:pt idx="1">
                  <c:v>0.11818181818181818</c:v>
                </c:pt>
                <c:pt idx="2">
                  <c:v>0.29113924050632911</c:v>
                </c:pt>
                <c:pt idx="3">
                  <c:v>0.41411764705882353</c:v>
                </c:pt>
                <c:pt idx="4">
                  <c:v>0.32826747720364741</c:v>
                </c:pt>
                <c:pt idx="5">
                  <c:v>0.37656903765690375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Vrouw</c:v>
                </c:pt>
              </c:strCache>
            </c:strRef>
          </c:tx>
          <c:invertIfNegative val="0"/>
          <c:cat>
            <c:strRef>
              <c:f>Blad1!$A$2:$A$7</c:f>
              <c:strCache>
                <c:ptCount val="6"/>
                <c:pt idx="0">
                  <c:v>1e jaar</c:v>
                </c:pt>
                <c:pt idx="1">
                  <c:v>2e jaar</c:v>
                </c:pt>
                <c:pt idx="2">
                  <c:v>3e jaar</c:v>
                </c:pt>
                <c:pt idx="3">
                  <c:v>4e jaar</c:v>
                </c:pt>
                <c:pt idx="4">
                  <c:v>5e jaar</c:v>
                </c:pt>
                <c:pt idx="5">
                  <c:v>6e jaar</c:v>
                </c:pt>
              </c:strCache>
            </c:strRef>
          </c:cat>
          <c:val>
            <c:numRef>
              <c:f>Blad1!$C$2:$C$7</c:f>
              <c:numCache>
                <c:formatCode>0%</c:formatCode>
                <c:ptCount val="6"/>
                <c:pt idx="0">
                  <c:v>0.28158844765342961</c:v>
                </c:pt>
                <c:pt idx="1">
                  <c:v>0.33181818181818185</c:v>
                </c:pt>
                <c:pt idx="2">
                  <c:v>0.46413502109704641</c:v>
                </c:pt>
                <c:pt idx="3">
                  <c:v>0.5505882352941176</c:v>
                </c:pt>
                <c:pt idx="4">
                  <c:v>0.57446808510638303</c:v>
                </c:pt>
                <c:pt idx="5">
                  <c:v>0.4874476987447699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Onbekend</c:v>
                </c:pt>
              </c:strCache>
            </c:strRef>
          </c:tx>
          <c:invertIfNegative val="0"/>
          <c:cat>
            <c:strRef>
              <c:f>Blad1!$A$2:$A$7</c:f>
              <c:strCache>
                <c:ptCount val="6"/>
                <c:pt idx="0">
                  <c:v>1e jaar</c:v>
                </c:pt>
                <c:pt idx="1">
                  <c:v>2e jaar</c:v>
                </c:pt>
                <c:pt idx="2">
                  <c:v>3e jaar</c:v>
                </c:pt>
                <c:pt idx="3">
                  <c:v>4e jaar</c:v>
                </c:pt>
                <c:pt idx="4">
                  <c:v>5e jaar</c:v>
                </c:pt>
                <c:pt idx="5">
                  <c:v>6e jaar</c:v>
                </c:pt>
              </c:strCache>
            </c:strRef>
          </c:cat>
          <c:val>
            <c:numRef>
              <c:f>Blad1!$D$2:$D$7</c:f>
              <c:numCache>
                <c:formatCode>0%</c:formatCode>
                <c:ptCount val="6"/>
                <c:pt idx="0">
                  <c:v>0.48375451263537905</c:v>
                </c:pt>
                <c:pt idx="1">
                  <c:v>0.55000000000000004</c:v>
                </c:pt>
                <c:pt idx="2">
                  <c:v>0.24472573839662448</c:v>
                </c:pt>
                <c:pt idx="3">
                  <c:v>3.5294117647058823E-2</c:v>
                </c:pt>
                <c:pt idx="4">
                  <c:v>9.7264437689969604E-2</c:v>
                </c:pt>
                <c:pt idx="5">
                  <c:v>0.13598326359832635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20064"/>
        <c:axId val="8521600"/>
      </c:barChart>
      <c:catAx>
        <c:axId val="8520064"/>
        <c:scaling>
          <c:orientation val="minMax"/>
        </c:scaling>
        <c:delete val="0"/>
        <c:axPos val="b"/>
        <c:majorTickMark val="out"/>
        <c:minorTickMark val="none"/>
        <c:tickLblPos val="nextTo"/>
        <c:crossAx val="8521600"/>
        <c:crosses val="autoZero"/>
        <c:auto val="1"/>
        <c:lblAlgn val="ctr"/>
        <c:lblOffset val="100"/>
        <c:noMultiLvlLbl val="0"/>
      </c:catAx>
      <c:valAx>
        <c:axId val="85216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520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971954894527079E-2"/>
          <c:y val="5.3279489911870682E-2"/>
          <c:w val="0.79751774083795079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Man</c:v>
                </c:pt>
              </c:strCache>
            </c:strRef>
          </c:tx>
          <c:invertIfNegative val="0"/>
          <c:cat>
            <c:strRef>
              <c:f>Blad1!$A$2:$A$6</c:f>
              <c:strCache>
                <c:ptCount val="5"/>
                <c:pt idx="0">
                  <c:v>0 - 20</c:v>
                </c:pt>
                <c:pt idx="1">
                  <c:v>21 - 40</c:v>
                </c:pt>
                <c:pt idx="2">
                  <c:v>41 - 60</c:v>
                </c:pt>
                <c:pt idx="3">
                  <c:v>61+</c:v>
                </c:pt>
                <c:pt idx="4">
                  <c:v>Onbekend</c:v>
                </c:pt>
              </c:strCache>
            </c:strRef>
          </c:cat>
          <c:val>
            <c:numRef>
              <c:f>Blad1!$B$2:$B$6</c:f>
              <c:numCache>
                <c:formatCode>0%</c:formatCode>
                <c:ptCount val="5"/>
                <c:pt idx="0">
                  <c:v>1.7628205128205128E-2</c:v>
                </c:pt>
                <c:pt idx="1">
                  <c:v>7.8525641025641024E-2</c:v>
                </c:pt>
                <c:pt idx="2">
                  <c:v>0.19070512820512819</c:v>
                </c:pt>
                <c:pt idx="3">
                  <c:v>0.59775641025641024</c:v>
                </c:pt>
                <c:pt idx="4">
                  <c:v>0.11538461538461539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Vrouw</c:v>
                </c:pt>
              </c:strCache>
            </c:strRef>
          </c:tx>
          <c:invertIfNegative val="0"/>
          <c:cat>
            <c:strRef>
              <c:f>Blad1!$A$2:$A$6</c:f>
              <c:strCache>
                <c:ptCount val="5"/>
                <c:pt idx="0">
                  <c:v>0 - 20</c:v>
                </c:pt>
                <c:pt idx="1">
                  <c:v>21 - 40</c:v>
                </c:pt>
                <c:pt idx="2">
                  <c:v>41 - 60</c:v>
                </c:pt>
                <c:pt idx="3">
                  <c:v>61+</c:v>
                </c:pt>
                <c:pt idx="4">
                  <c:v>Onbekend</c:v>
                </c:pt>
              </c:strCache>
            </c:strRef>
          </c:cat>
          <c:val>
            <c:numRef>
              <c:f>Blad1!$C$2:$C$6</c:f>
              <c:numCache>
                <c:formatCode>0%</c:formatCode>
                <c:ptCount val="5"/>
                <c:pt idx="0">
                  <c:v>9.8146128680479828E-3</c:v>
                </c:pt>
                <c:pt idx="1">
                  <c:v>0.14830970556161396</c:v>
                </c:pt>
                <c:pt idx="2">
                  <c:v>0.29552889858233372</c:v>
                </c:pt>
                <c:pt idx="3">
                  <c:v>0.45365321701199562</c:v>
                </c:pt>
                <c:pt idx="4">
                  <c:v>9.2693565976008724E-2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88288"/>
        <c:axId val="8590080"/>
      </c:barChart>
      <c:catAx>
        <c:axId val="8588288"/>
        <c:scaling>
          <c:orientation val="minMax"/>
        </c:scaling>
        <c:delete val="0"/>
        <c:axPos val="b"/>
        <c:majorTickMark val="out"/>
        <c:minorTickMark val="none"/>
        <c:tickLblPos val="nextTo"/>
        <c:crossAx val="8590080"/>
        <c:crosses val="autoZero"/>
        <c:auto val="1"/>
        <c:lblAlgn val="ctr"/>
        <c:lblOffset val="100"/>
        <c:noMultiLvlLbl val="0"/>
      </c:catAx>
      <c:valAx>
        <c:axId val="85900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588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67386021191799E-2"/>
          <c:y val="5.8891555233659666E-2"/>
          <c:w val="0.7954807038009137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Man</c:v>
                </c:pt>
              </c:strCache>
            </c:strRef>
          </c:tx>
          <c:invertIfNegative val="0"/>
          <c:cat>
            <c:strRef>
              <c:f>Blad1!$A$2:$A$7</c:f>
              <c:strCache>
                <c:ptCount val="6"/>
                <c:pt idx="0">
                  <c:v>1e jaar</c:v>
                </c:pt>
                <c:pt idx="1">
                  <c:v>2e jaar</c:v>
                </c:pt>
                <c:pt idx="2">
                  <c:v>3e jaar</c:v>
                </c:pt>
                <c:pt idx="3">
                  <c:v>4e jaar</c:v>
                </c:pt>
                <c:pt idx="4">
                  <c:v>5e jaar</c:v>
                </c:pt>
                <c:pt idx="5">
                  <c:v>6e jaar</c:v>
                </c:pt>
              </c:strCache>
            </c:strRef>
          </c:cat>
          <c:val>
            <c:numRef>
              <c:f>Blad1!$B$2:$B$7</c:f>
              <c:numCache>
                <c:formatCode>0%</c:formatCode>
                <c:ptCount val="6"/>
                <c:pt idx="0">
                  <c:v>0.63</c:v>
                </c:pt>
                <c:pt idx="1">
                  <c:v>0.8</c:v>
                </c:pt>
                <c:pt idx="2">
                  <c:v>0.62</c:v>
                </c:pt>
                <c:pt idx="3">
                  <c:v>0.7</c:v>
                </c:pt>
                <c:pt idx="4">
                  <c:v>0.63</c:v>
                </c:pt>
                <c:pt idx="5">
                  <c:v>0.69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Vrouw</c:v>
                </c:pt>
              </c:strCache>
            </c:strRef>
          </c:tx>
          <c:invertIfNegative val="0"/>
          <c:cat>
            <c:strRef>
              <c:f>Blad1!$A$2:$A$7</c:f>
              <c:strCache>
                <c:ptCount val="6"/>
                <c:pt idx="0">
                  <c:v>1e jaar</c:v>
                </c:pt>
                <c:pt idx="1">
                  <c:v>2e jaar</c:v>
                </c:pt>
                <c:pt idx="2">
                  <c:v>3e jaar</c:v>
                </c:pt>
                <c:pt idx="3">
                  <c:v>4e jaar</c:v>
                </c:pt>
                <c:pt idx="4">
                  <c:v>5e jaar</c:v>
                </c:pt>
                <c:pt idx="5">
                  <c:v>6e jaar</c:v>
                </c:pt>
              </c:strCache>
            </c:strRef>
          </c:cat>
          <c:val>
            <c:numRef>
              <c:f>Blad1!$C$2:$C$7</c:f>
              <c:numCache>
                <c:formatCode>0%</c:formatCode>
                <c:ptCount val="6"/>
                <c:pt idx="0">
                  <c:v>0.33</c:v>
                </c:pt>
                <c:pt idx="1">
                  <c:v>0.53</c:v>
                </c:pt>
                <c:pt idx="2">
                  <c:v>0.52</c:v>
                </c:pt>
                <c:pt idx="3">
                  <c:v>0.6</c:v>
                </c:pt>
                <c:pt idx="4">
                  <c:v>0.34</c:v>
                </c:pt>
                <c:pt idx="5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24000"/>
        <c:axId val="8625536"/>
      </c:barChart>
      <c:catAx>
        <c:axId val="8624000"/>
        <c:scaling>
          <c:orientation val="minMax"/>
        </c:scaling>
        <c:delete val="0"/>
        <c:axPos val="b"/>
        <c:majorTickMark val="out"/>
        <c:minorTickMark val="none"/>
        <c:tickLblPos val="nextTo"/>
        <c:crossAx val="8625536"/>
        <c:crosses val="autoZero"/>
        <c:auto val="1"/>
        <c:lblAlgn val="ctr"/>
        <c:lblOffset val="100"/>
        <c:noMultiLvlLbl val="0"/>
      </c:catAx>
      <c:valAx>
        <c:axId val="86255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6240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Kort Ambacht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0%</c:formatCode>
                <c:ptCount val="1"/>
                <c:pt idx="0">
                  <c:v>0.28000000000000003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Walburg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0%</c:formatCode>
                <c:ptCount val="1"/>
                <c:pt idx="0">
                  <c:v>0.15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Centrum / Noord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0%</c:formatCode>
                <c:ptCount val="1"/>
                <c:pt idx="0">
                  <c:v>0.16</c:v>
                </c:pt>
              </c:numCache>
            </c:numRef>
          </c:val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Nederhoven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0%</c:formatCode>
                <c:ptCount val="1"/>
                <c:pt idx="0">
                  <c:v>0.12</c:v>
                </c:pt>
              </c:numCache>
            </c:numRef>
          </c:val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HI Ambacht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Oudelandsambacht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Heerjansdam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0%</c:formatCode>
                <c:ptCount val="1"/>
                <c:pt idx="0">
                  <c:v>0.02</c:v>
                </c:pt>
              </c:numCache>
            </c:numRef>
          </c:val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Onbekend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Blad1!$I$2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17824"/>
        <c:axId val="8719360"/>
      </c:barChart>
      <c:catAx>
        <c:axId val="871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719360"/>
        <c:crosses val="autoZero"/>
        <c:auto val="1"/>
        <c:lblAlgn val="ctr"/>
        <c:lblOffset val="100"/>
        <c:noMultiLvlLbl val="0"/>
      </c:catAx>
      <c:valAx>
        <c:axId val="87193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7178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450471468844175E-2"/>
          <c:y val="3.9249326607398251E-2"/>
          <c:w val="0.60798799455623598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Elektrisch apparatuur</c:v>
                </c:pt>
              </c:strCache>
            </c:strRef>
          </c:tx>
          <c:invertIfNegative val="0"/>
          <c:cat>
            <c:strRef>
              <c:f>Blad1!$A$2:$A$7</c:f>
              <c:strCache>
                <c:ptCount val="6"/>
                <c:pt idx="0">
                  <c:v>1e jaar</c:v>
                </c:pt>
                <c:pt idx="1">
                  <c:v>2e jaar</c:v>
                </c:pt>
                <c:pt idx="2">
                  <c:v>3e jaar</c:v>
                </c:pt>
                <c:pt idx="3">
                  <c:v>4e jaar</c:v>
                </c:pt>
                <c:pt idx="4">
                  <c:v>5e jaar</c:v>
                </c:pt>
                <c:pt idx="5">
                  <c:v>6e jaar</c:v>
                </c:pt>
              </c:strCache>
            </c:strRef>
          </c:cat>
          <c:val>
            <c:numRef>
              <c:f>Blad1!$B$2:$B$7</c:f>
              <c:numCache>
                <c:formatCode>0%</c:formatCode>
                <c:ptCount val="6"/>
                <c:pt idx="0">
                  <c:v>0.66</c:v>
                </c:pt>
                <c:pt idx="1">
                  <c:v>0.65</c:v>
                </c:pt>
                <c:pt idx="2">
                  <c:v>0.68</c:v>
                </c:pt>
                <c:pt idx="3">
                  <c:v>0.77</c:v>
                </c:pt>
                <c:pt idx="4">
                  <c:v>0.75</c:v>
                </c:pt>
                <c:pt idx="5">
                  <c:v>0.71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Kleding</c:v>
                </c:pt>
              </c:strCache>
            </c:strRef>
          </c:tx>
          <c:invertIfNegative val="0"/>
          <c:cat>
            <c:strRef>
              <c:f>Blad1!$A$2:$A$7</c:f>
              <c:strCache>
                <c:ptCount val="6"/>
                <c:pt idx="0">
                  <c:v>1e jaar</c:v>
                </c:pt>
                <c:pt idx="1">
                  <c:v>2e jaar</c:v>
                </c:pt>
                <c:pt idx="2">
                  <c:v>3e jaar</c:v>
                </c:pt>
                <c:pt idx="3">
                  <c:v>4e jaar</c:v>
                </c:pt>
                <c:pt idx="4">
                  <c:v>5e jaar</c:v>
                </c:pt>
                <c:pt idx="5">
                  <c:v>6e jaar</c:v>
                </c:pt>
              </c:strCache>
            </c:strRef>
          </c:cat>
          <c:val>
            <c:numRef>
              <c:f>Blad1!$C$2:$C$7</c:f>
              <c:numCache>
                <c:formatCode>0%</c:formatCode>
                <c:ptCount val="6"/>
                <c:pt idx="0">
                  <c:v>0.12</c:v>
                </c:pt>
                <c:pt idx="1">
                  <c:v>0.15</c:v>
                </c:pt>
                <c:pt idx="2">
                  <c:v>0.08</c:v>
                </c:pt>
                <c:pt idx="3">
                  <c:v>0.09</c:v>
                </c:pt>
                <c:pt idx="4">
                  <c:v>0.1</c:v>
                </c:pt>
                <c:pt idx="5">
                  <c:v>0.12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Fiets</c:v>
                </c:pt>
              </c:strCache>
            </c:strRef>
          </c:tx>
          <c:invertIfNegative val="0"/>
          <c:cat>
            <c:strRef>
              <c:f>Blad1!$A$2:$A$7</c:f>
              <c:strCache>
                <c:ptCount val="6"/>
                <c:pt idx="0">
                  <c:v>1e jaar</c:v>
                </c:pt>
                <c:pt idx="1">
                  <c:v>2e jaar</c:v>
                </c:pt>
                <c:pt idx="2">
                  <c:v>3e jaar</c:v>
                </c:pt>
                <c:pt idx="3">
                  <c:v>4e jaar</c:v>
                </c:pt>
                <c:pt idx="4">
                  <c:v>5e jaar</c:v>
                </c:pt>
                <c:pt idx="5">
                  <c:v>6e jaar</c:v>
                </c:pt>
              </c:strCache>
            </c:strRef>
          </c:cat>
          <c:val>
            <c:numRef>
              <c:f>Blad1!$D$2:$D$7</c:f>
              <c:numCache>
                <c:formatCode>0%</c:formatCode>
                <c:ptCount val="6"/>
                <c:pt idx="0">
                  <c:v>0.11</c:v>
                </c:pt>
                <c:pt idx="1">
                  <c:v>0.12</c:v>
                </c:pt>
                <c:pt idx="2">
                  <c:v>0.12</c:v>
                </c:pt>
                <c:pt idx="3">
                  <c:v>0.06</c:v>
                </c:pt>
                <c:pt idx="4">
                  <c:v>7.0000000000000007E-2</c:v>
                </c:pt>
                <c:pt idx="5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21600"/>
        <c:axId val="10123136"/>
      </c:barChart>
      <c:catAx>
        <c:axId val="10121600"/>
        <c:scaling>
          <c:orientation val="minMax"/>
        </c:scaling>
        <c:delete val="0"/>
        <c:axPos val="b"/>
        <c:majorTickMark val="out"/>
        <c:minorTickMark val="none"/>
        <c:tickLblPos val="nextTo"/>
        <c:crossAx val="10123136"/>
        <c:crosses val="autoZero"/>
        <c:auto val="1"/>
        <c:lblAlgn val="ctr"/>
        <c:lblOffset val="100"/>
        <c:noMultiLvlLbl val="0"/>
      </c:catAx>
      <c:valAx>
        <c:axId val="101231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1216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Koffiezet app.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0.0%</c:formatCode>
                <c:ptCount val="1"/>
                <c:pt idx="0">
                  <c:v>0.158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TV- en geluidsapp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0.0%</c:formatCode>
                <c:ptCount val="1"/>
                <c:pt idx="0">
                  <c:v>0.121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Elektr. Keukenapp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0.0%</c:formatCode>
                <c:ptCount val="1"/>
                <c:pt idx="0">
                  <c:v>0.11799999999999999</c:v>
                </c:pt>
              </c:numCache>
            </c:numRef>
          </c:val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lamp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0.0%</c:formatCode>
                <c:ptCount val="1"/>
                <c:pt idx="0">
                  <c:v>8.1000000000000003E-2</c:v>
                </c:pt>
              </c:numCache>
            </c:numRef>
          </c:val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Strijkijzer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0.0%</c:formatCode>
                <c:ptCount val="1"/>
                <c:pt idx="0">
                  <c:v>5.8999999999999997E-2</c:v>
                </c:pt>
              </c:numCache>
            </c:numRef>
          </c:val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Naaimachine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0.0%</c:formatCode>
                <c:ptCount val="1"/>
                <c:pt idx="0">
                  <c:v>5.2999999999999999E-2</c:v>
                </c:pt>
              </c:numCache>
            </c:numRef>
          </c:val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Stofzuiger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0.0%</c:formatCode>
                <c:ptCount val="1"/>
                <c:pt idx="0">
                  <c:v>5.2999999999999999E-2</c:v>
                </c:pt>
              </c:numCache>
            </c:numRef>
          </c:val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Computer en randapp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Blad1!$I$2</c:f>
              <c:numCache>
                <c:formatCode>0.0%</c:formatCode>
                <c:ptCount val="1"/>
                <c:pt idx="0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29088"/>
        <c:axId val="10543872"/>
      </c:barChart>
      <c:catAx>
        <c:axId val="1032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43872"/>
        <c:crosses val="autoZero"/>
        <c:auto val="1"/>
        <c:lblAlgn val="ctr"/>
        <c:lblOffset val="100"/>
        <c:noMultiLvlLbl val="0"/>
      </c:catAx>
      <c:valAx>
        <c:axId val="1054387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3290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Elektr. Apparatuur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Ja</c:v>
                </c:pt>
                <c:pt idx="1">
                  <c:v>Nee</c:v>
                </c:pt>
                <c:pt idx="2">
                  <c:v>Gedeeltelijk</c:v>
                </c:pt>
                <c:pt idx="3">
                  <c:v>Uitgesteld</c:v>
                </c:pt>
              </c:strCache>
            </c:strRef>
          </c:cat>
          <c:val>
            <c:numRef>
              <c:f>Blad1!$B$2:$B$5</c:f>
              <c:numCache>
                <c:formatCode>0%</c:formatCode>
                <c:ptCount val="4"/>
                <c:pt idx="0">
                  <c:v>0.46</c:v>
                </c:pt>
                <c:pt idx="1">
                  <c:v>0.35</c:v>
                </c:pt>
                <c:pt idx="2">
                  <c:v>0.1</c:v>
                </c:pt>
                <c:pt idx="3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Kleding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Ja</c:v>
                </c:pt>
                <c:pt idx="1">
                  <c:v>Nee</c:v>
                </c:pt>
                <c:pt idx="2">
                  <c:v>Gedeeltelijk</c:v>
                </c:pt>
                <c:pt idx="3">
                  <c:v>Uitgesteld</c:v>
                </c:pt>
              </c:strCache>
            </c:strRef>
          </c:cat>
          <c:val>
            <c:numRef>
              <c:f>Blad1!$C$2:$C$5</c:f>
              <c:numCache>
                <c:formatCode>0%</c:formatCode>
                <c:ptCount val="4"/>
                <c:pt idx="0">
                  <c:v>0.83</c:v>
                </c:pt>
                <c:pt idx="1">
                  <c:v>0.03</c:v>
                </c:pt>
                <c:pt idx="2">
                  <c:v>0.01</c:v>
                </c:pt>
                <c:pt idx="3">
                  <c:v>0.01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Fiets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Ja</c:v>
                </c:pt>
                <c:pt idx="1">
                  <c:v>Nee</c:v>
                </c:pt>
                <c:pt idx="2">
                  <c:v>Gedeeltelijk</c:v>
                </c:pt>
                <c:pt idx="3">
                  <c:v>Uitgesteld</c:v>
                </c:pt>
              </c:strCache>
            </c:strRef>
          </c:cat>
          <c:val>
            <c:numRef>
              <c:f>Blad1!$D$2:$D$5</c:f>
              <c:numCache>
                <c:formatCode>0%</c:formatCode>
                <c:ptCount val="4"/>
                <c:pt idx="0">
                  <c:v>0.72</c:v>
                </c:pt>
                <c:pt idx="1">
                  <c:v>0.05</c:v>
                </c:pt>
                <c:pt idx="2">
                  <c:v>0.03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15040"/>
        <c:axId val="17846272"/>
      </c:barChart>
      <c:catAx>
        <c:axId val="10615040"/>
        <c:scaling>
          <c:orientation val="minMax"/>
        </c:scaling>
        <c:delete val="0"/>
        <c:axPos val="b"/>
        <c:majorTickMark val="out"/>
        <c:minorTickMark val="none"/>
        <c:tickLblPos val="nextTo"/>
        <c:crossAx val="17846272"/>
        <c:crosses val="autoZero"/>
        <c:auto val="1"/>
        <c:lblAlgn val="ctr"/>
        <c:lblOffset val="100"/>
        <c:noMultiLvlLbl val="0"/>
      </c:catAx>
      <c:valAx>
        <c:axId val="178462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6150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Elektr. Apparatuur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Ja</c:v>
                </c:pt>
                <c:pt idx="1">
                  <c:v>Nee</c:v>
                </c:pt>
                <c:pt idx="2">
                  <c:v>Gedeeltelijk</c:v>
                </c:pt>
                <c:pt idx="3">
                  <c:v>Uitgesteld</c:v>
                </c:pt>
              </c:strCache>
            </c:strRef>
          </c:cat>
          <c:val>
            <c:numRef>
              <c:f>Blad1!$B$2:$B$5</c:f>
              <c:numCache>
                <c:formatCode>0%</c:formatCode>
                <c:ptCount val="4"/>
                <c:pt idx="0">
                  <c:v>0.53</c:v>
                </c:pt>
                <c:pt idx="1">
                  <c:v>0.33</c:v>
                </c:pt>
                <c:pt idx="2">
                  <c:v>7.0000000000000007E-2</c:v>
                </c:pt>
                <c:pt idx="3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Kleding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Ja</c:v>
                </c:pt>
                <c:pt idx="1">
                  <c:v>Nee</c:v>
                </c:pt>
                <c:pt idx="2">
                  <c:v>Gedeeltelijk</c:v>
                </c:pt>
                <c:pt idx="3">
                  <c:v>Uitgesteld</c:v>
                </c:pt>
              </c:strCache>
            </c:strRef>
          </c:cat>
          <c:val>
            <c:numRef>
              <c:f>Blad1!$C$2:$C$5</c:f>
              <c:numCache>
                <c:formatCode>0%</c:formatCode>
                <c:ptCount val="4"/>
                <c:pt idx="0">
                  <c:v>0.94</c:v>
                </c:pt>
                <c:pt idx="1">
                  <c:v>0.04</c:v>
                </c:pt>
                <c:pt idx="2">
                  <c:v>0</c:v>
                </c:pt>
                <c:pt idx="3">
                  <c:v>0.02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Fiets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Ja</c:v>
                </c:pt>
                <c:pt idx="1">
                  <c:v>Nee</c:v>
                </c:pt>
                <c:pt idx="2">
                  <c:v>Gedeeltelijk</c:v>
                </c:pt>
                <c:pt idx="3">
                  <c:v>Uitgesteld</c:v>
                </c:pt>
              </c:strCache>
            </c:strRef>
          </c:cat>
          <c:val>
            <c:numRef>
              <c:f>Blad1!$D$2:$D$5</c:f>
              <c:numCache>
                <c:formatCode>0%</c:formatCode>
                <c:ptCount val="4"/>
                <c:pt idx="0">
                  <c:v>0.95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53216"/>
        <c:axId val="10554752"/>
      </c:barChart>
      <c:catAx>
        <c:axId val="10553216"/>
        <c:scaling>
          <c:orientation val="minMax"/>
        </c:scaling>
        <c:delete val="0"/>
        <c:axPos val="b"/>
        <c:majorTickMark val="out"/>
        <c:minorTickMark val="none"/>
        <c:tickLblPos val="nextTo"/>
        <c:crossAx val="10554752"/>
        <c:crosses val="autoZero"/>
        <c:auto val="1"/>
        <c:lblAlgn val="ctr"/>
        <c:lblOffset val="100"/>
        <c:noMultiLvlLbl val="0"/>
      </c:catAx>
      <c:valAx>
        <c:axId val="105547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553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4FDD-6D55-4CC4-92AB-0C281D391DC2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DC87-7E9B-4AF4-974F-BFEA1D029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515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4FDD-6D55-4CC4-92AB-0C281D391DC2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DC87-7E9B-4AF4-974F-BFEA1D029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73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4FDD-6D55-4CC4-92AB-0C281D391DC2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DC87-7E9B-4AF4-974F-BFEA1D029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977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4FDD-6D55-4CC4-92AB-0C281D391DC2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DC87-7E9B-4AF4-974F-BFEA1D029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896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4FDD-6D55-4CC4-92AB-0C281D391DC2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DC87-7E9B-4AF4-974F-BFEA1D029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00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4FDD-6D55-4CC4-92AB-0C281D391DC2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DC87-7E9B-4AF4-974F-BFEA1D029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34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4FDD-6D55-4CC4-92AB-0C281D391DC2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DC87-7E9B-4AF4-974F-BFEA1D029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878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4FDD-6D55-4CC4-92AB-0C281D391DC2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DC87-7E9B-4AF4-974F-BFEA1D029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927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4FDD-6D55-4CC4-92AB-0C281D391DC2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DC87-7E9B-4AF4-974F-BFEA1D029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61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4FDD-6D55-4CC4-92AB-0C281D391DC2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DC87-7E9B-4AF4-974F-BFEA1D029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8179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4FDD-6D55-4CC4-92AB-0C281D391DC2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DC87-7E9B-4AF4-974F-BFEA1D029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428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74FDD-6D55-4CC4-92AB-0C281D391DC2}" type="datetimeFigureOut">
              <a:rPr lang="nl-NL" smtClean="0"/>
              <a:t>18-4-2019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7DC87-7E9B-4AF4-974F-BFEA1D029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494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296144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jaar Repair Café Zwijndrecht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afiek 3"/>
          <p:cNvGraphicFramePr/>
          <p:nvPr>
            <p:extLst>
              <p:ext uri="{D42A27DB-BD31-4B8C-83A1-F6EECF244321}">
                <p14:modId xmlns:p14="http://schemas.microsoft.com/office/powerpoint/2010/main" val="2596869070"/>
              </p:ext>
            </p:extLst>
          </p:nvPr>
        </p:nvGraphicFramePr>
        <p:xfrm>
          <a:off x="1043608" y="1556792"/>
          <a:ext cx="72008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795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Bezoekers: man / vrouw in %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1561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64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Bezoekers: leeftijden man / vrouw 6</a:t>
            </a:r>
            <a:r>
              <a:rPr lang="nl-NL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jaar </a:t>
            </a:r>
            <a:r>
              <a:rPr lang="nl-NL" dirty="0" smtClean="0"/>
              <a:t>%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886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676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Verloop leeftijdsgroep 61+ in %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9497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45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Bezoekers: waar komen ze vandaan?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9043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80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Soorten reparaties %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4849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936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elektrische </a:t>
            </a:r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apparatuur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5578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344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Reparatie resultaat jaar 1 t/m 6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0161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929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Reparatie resultaat 6</a:t>
            </a:r>
            <a:r>
              <a:rPr lang="nl-NL" sz="3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jaar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1309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639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52</Words>
  <Application>Microsoft Office PowerPoint</Application>
  <PresentationFormat>Diavoorstelling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6 jaar Repair Café Zwijndrecht</vt:lpstr>
      <vt:lpstr>Bezoekers: man / vrouw in %</vt:lpstr>
      <vt:lpstr>Bezoekers: leeftijden man / vrouw 6e jaar %</vt:lpstr>
      <vt:lpstr>Verloop leeftijdsgroep 61+ in %</vt:lpstr>
      <vt:lpstr>Bezoekers: waar komen ze vandaan?</vt:lpstr>
      <vt:lpstr>Soorten reparaties %</vt:lpstr>
      <vt:lpstr>Soorten elektrische apparatuur</vt:lpstr>
      <vt:lpstr>Reparatie resultaat jaar 1 t/m 6</vt:lpstr>
      <vt:lpstr>Reparatie resultaat 6e jaar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Teake van Popta</dc:creator>
  <cp:lastModifiedBy>Teake van Popta</cp:lastModifiedBy>
  <cp:revision>18</cp:revision>
  <dcterms:created xsi:type="dcterms:W3CDTF">2019-04-17T20:37:50Z</dcterms:created>
  <dcterms:modified xsi:type="dcterms:W3CDTF">2019-04-18T19:33:32Z</dcterms:modified>
</cp:coreProperties>
</file>